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6" r:id="rId11"/>
  </p:sldIdLst>
  <p:sldSz cx="18288000" cy="10287000"/>
  <p:notesSz cx="6858000" cy="9144000"/>
  <p:embeddedFontLst>
    <p:embeddedFont>
      <p:font typeface="Girassol" panose="020B0604020202020204" charset="0"/>
      <p:regular r:id="rId12"/>
    </p:embeddedFont>
    <p:embeddedFont>
      <p:font typeface="Noto Sans" panose="020B0604020202020204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54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8518" b="-6851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9493595" y="4862012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229280">
            <a:off x="-914235" y="6926039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229280">
            <a:off x="203672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35820" y="896122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5" y="0"/>
                </a:lnTo>
                <a:lnTo>
                  <a:pt x="27193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145442" flipH="1">
            <a:off x="15152763" y="7342576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8"/>
                </a:lnTo>
                <a:lnTo>
                  <a:pt x="4100110" y="5888848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647853" flipH="1">
            <a:off x="1258739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4647116" y="8817437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4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4" y="4114800"/>
                </a:lnTo>
                <a:lnTo>
                  <a:pt x="271930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702298" y="-12771494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9570719">
            <a:off x="15267159" y="-2763618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9570719">
            <a:off x="12316198" y="-4086540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0800000">
            <a:off x="14597910" y="-3024752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4" y="0"/>
                </a:lnTo>
                <a:lnTo>
                  <a:pt x="27193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9654557" flipH="1">
            <a:off x="-1129908" y="-2740887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-10152146" flipH="1">
            <a:off x="1435459" y="-3647272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09" y="0"/>
                </a:moveTo>
                <a:lnTo>
                  <a:pt x="0" y="0"/>
                </a:lnTo>
                <a:lnTo>
                  <a:pt x="0" y="5888848"/>
                </a:lnTo>
                <a:lnTo>
                  <a:pt x="4100109" y="5888848"/>
                </a:lnTo>
                <a:lnTo>
                  <a:pt x="4100109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10800000" flipH="1">
            <a:off x="756545" y="-244170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5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5" y="4114800"/>
                </a:lnTo>
                <a:lnTo>
                  <a:pt x="2719305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2994623" y="8961220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0"/>
                </a:moveTo>
                <a:lnTo>
                  <a:pt x="2962939" y="0"/>
                </a:lnTo>
                <a:lnTo>
                  <a:pt x="2962939" y="2133316"/>
                </a:lnTo>
                <a:lnTo>
                  <a:pt x="0" y="213331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2495473" y="8885304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0"/>
                </a:moveTo>
                <a:lnTo>
                  <a:pt x="0" y="0"/>
                </a:lnTo>
                <a:lnTo>
                  <a:pt x="0" y="2133316"/>
                </a:lnTo>
                <a:lnTo>
                  <a:pt x="2962939" y="2133316"/>
                </a:lnTo>
                <a:lnTo>
                  <a:pt x="2962939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flipH="1" flipV="1">
            <a:off x="2495473" y="-863122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2133317"/>
                </a:moveTo>
                <a:lnTo>
                  <a:pt x="0" y="2133317"/>
                </a:lnTo>
                <a:lnTo>
                  <a:pt x="0" y="0"/>
                </a:lnTo>
                <a:lnTo>
                  <a:pt x="2962939" y="0"/>
                </a:lnTo>
                <a:lnTo>
                  <a:pt x="2962939" y="2133317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flipV="1">
            <a:off x="12994623" y="-702848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2133316"/>
                </a:moveTo>
                <a:lnTo>
                  <a:pt x="2962939" y="2133316"/>
                </a:lnTo>
                <a:lnTo>
                  <a:pt x="2962939" y="0"/>
                </a:lnTo>
                <a:lnTo>
                  <a:pt x="0" y="0"/>
                </a:lnTo>
                <a:lnTo>
                  <a:pt x="0" y="2133316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1692674" y="3323998"/>
            <a:ext cx="15807726" cy="39963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74"/>
              </a:lnSpc>
            </a:pPr>
            <a:r>
              <a:rPr lang="en-US" sz="17826">
                <a:solidFill>
                  <a:srgbClr val="173D17"/>
                </a:solidFill>
                <a:latin typeface="Girassol"/>
                <a:ea typeface="Girassol"/>
                <a:cs typeface="Girassol"/>
                <a:sym typeface="Girassol"/>
              </a:rPr>
              <a:t>THE AILANTHUS SILKMOTH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216289" y="7269357"/>
            <a:ext cx="6972018" cy="32200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99"/>
              </a:lnSpc>
            </a:pPr>
            <a:r>
              <a:rPr lang="en-US" sz="3399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Martináč pajasanový</a:t>
            </a:r>
          </a:p>
          <a:p>
            <a:pPr algn="ctr">
              <a:lnSpc>
                <a:spcPts val="3399"/>
              </a:lnSpc>
            </a:pPr>
            <a:endParaRPr lang="en-US" sz="3399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algn="ctr">
              <a:lnSpc>
                <a:spcPts val="3399"/>
              </a:lnSpc>
            </a:pPr>
            <a:endParaRPr lang="en-US" sz="3399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algn="ctr">
              <a:lnSpc>
                <a:spcPts val="3399"/>
              </a:lnSpc>
            </a:pPr>
            <a:endParaRPr lang="en-US" sz="3399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algn="ctr">
              <a:lnSpc>
                <a:spcPts val="3399"/>
              </a:lnSpc>
            </a:pPr>
            <a:endParaRPr lang="en-US" sz="3399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algn="ctr">
              <a:lnSpc>
                <a:spcPts val="2800"/>
              </a:lnSpc>
            </a:pPr>
            <a:r>
              <a:rPr lang="en-US" sz="280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Daniel Šálek</a:t>
            </a:r>
          </a:p>
          <a:p>
            <a:pPr algn="ctr">
              <a:lnSpc>
                <a:spcPts val="2200"/>
              </a:lnSpc>
            </a:pPr>
            <a:r>
              <a:rPr lang="en-US" sz="220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Základní a Mateřská škola Uherské Hradiště - Jarošov</a:t>
            </a:r>
          </a:p>
          <a:p>
            <a:pPr algn="ctr">
              <a:lnSpc>
                <a:spcPts val="3399"/>
              </a:lnSpc>
            </a:pPr>
            <a:endParaRPr lang="en-US" sz="220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</p:txBody>
      </p:sp>
      <p:pic>
        <p:nvPicPr>
          <p:cNvPr id="23" name="Obrázek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8188" y="5189256"/>
            <a:ext cx="5214163" cy="3956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3810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8518" b="-6851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9493595" y="4862012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229280">
            <a:off x="-914235" y="6926039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229280">
            <a:off x="203672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35820" y="896122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5" y="0"/>
                </a:lnTo>
                <a:lnTo>
                  <a:pt x="27193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145442" flipH="1">
            <a:off x="15152763" y="7342576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8"/>
                </a:lnTo>
                <a:lnTo>
                  <a:pt x="4100110" y="5888848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647853" flipH="1">
            <a:off x="1258739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4647116" y="8817437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4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4" y="4114800"/>
                </a:lnTo>
                <a:lnTo>
                  <a:pt x="271930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702298" y="-12771494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9570719">
            <a:off x="15267159" y="-2763618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9570719">
            <a:off x="12316198" y="-4086540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0800000">
            <a:off x="14597910" y="-3024752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4" y="0"/>
                </a:lnTo>
                <a:lnTo>
                  <a:pt x="27193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9654557" flipH="1">
            <a:off x="-1129908" y="-2740887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-10152146" flipH="1">
            <a:off x="1435459" y="-3647272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09" y="0"/>
                </a:moveTo>
                <a:lnTo>
                  <a:pt x="0" y="0"/>
                </a:lnTo>
                <a:lnTo>
                  <a:pt x="0" y="5888848"/>
                </a:lnTo>
                <a:lnTo>
                  <a:pt x="4100109" y="5888848"/>
                </a:lnTo>
                <a:lnTo>
                  <a:pt x="4100109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10800000" flipH="1">
            <a:off x="756545" y="-244170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5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5" y="4114800"/>
                </a:lnTo>
                <a:lnTo>
                  <a:pt x="2719305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2994623" y="8961220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0"/>
                </a:moveTo>
                <a:lnTo>
                  <a:pt x="2962939" y="0"/>
                </a:lnTo>
                <a:lnTo>
                  <a:pt x="2962939" y="2133316"/>
                </a:lnTo>
                <a:lnTo>
                  <a:pt x="0" y="213331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2495473" y="8885304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0"/>
                </a:moveTo>
                <a:lnTo>
                  <a:pt x="0" y="0"/>
                </a:lnTo>
                <a:lnTo>
                  <a:pt x="0" y="2133316"/>
                </a:lnTo>
                <a:lnTo>
                  <a:pt x="2962939" y="2133316"/>
                </a:lnTo>
                <a:lnTo>
                  <a:pt x="2962939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flipH="1" flipV="1">
            <a:off x="2495473" y="-863122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2133317"/>
                </a:moveTo>
                <a:lnTo>
                  <a:pt x="0" y="2133317"/>
                </a:lnTo>
                <a:lnTo>
                  <a:pt x="0" y="0"/>
                </a:lnTo>
                <a:lnTo>
                  <a:pt x="2962939" y="0"/>
                </a:lnTo>
                <a:lnTo>
                  <a:pt x="2962939" y="2133317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flipV="1">
            <a:off x="12994623" y="-702848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2133316"/>
                </a:moveTo>
                <a:lnTo>
                  <a:pt x="2962939" y="2133316"/>
                </a:lnTo>
                <a:lnTo>
                  <a:pt x="2962939" y="0"/>
                </a:lnTo>
                <a:lnTo>
                  <a:pt x="0" y="0"/>
                </a:lnTo>
                <a:lnTo>
                  <a:pt x="0" y="2133316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1664020" y="756636"/>
            <a:ext cx="14959961" cy="3181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51"/>
              </a:lnSpc>
            </a:pPr>
            <a:r>
              <a:rPr lang="en-US" sz="9585">
                <a:solidFill>
                  <a:srgbClr val="173D17"/>
                </a:solidFill>
                <a:latin typeface="Girassol"/>
                <a:ea typeface="Girassol"/>
                <a:cs typeface="Girassol"/>
                <a:sym typeface="Girassol"/>
              </a:rPr>
              <a:t>WHAT IS IT?</a:t>
            </a:r>
          </a:p>
          <a:p>
            <a:pPr algn="ctr">
              <a:lnSpc>
                <a:spcPts val="8051"/>
              </a:lnSpc>
            </a:pPr>
            <a:endParaRPr lang="en-US" sz="9585">
              <a:solidFill>
                <a:srgbClr val="173D17"/>
              </a:solidFill>
              <a:latin typeface="Girassol"/>
              <a:ea typeface="Girassol"/>
              <a:cs typeface="Girassol"/>
              <a:sym typeface="Girassol"/>
            </a:endParaRPr>
          </a:p>
          <a:p>
            <a:pPr algn="ctr">
              <a:lnSpc>
                <a:spcPts val="8051"/>
              </a:lnSpc>
            </a:pPr>
            <a:r>
              <a:rPr lang="en-US" sz="9585">
                <a:solidFill>
                  <a:srgbClr val="173D17"/>
                </a:solidFill>
                <a:latin typeface="Girassol"/>
                <a:ea typeface="Girassol"/>
                <a:cs typeface="Girassol"/>
                <a:sym typeface="Girassol"/>
              </a:rPr>
              <a:t>"A BIG AND BEAUTIFUL MOTH"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028700" y="4928687"/>
            <a:ext cx="9144490" cy="30521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9" lvl="1" indent="-367030" algn="l">
              <a:lnSpc>
                <a:spcPts val="3399"/>
              </a:lnSpc>
              <a:buFont typeface="Arial"/>
              <a:buChar char="•"/>
            </a:pPr>
            <a:r>
              <a:rPr lang="en-US" sz="3399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 is a large </a:t>
            </a:r>
            <a:r>
              <a:rPr lang="en-US" sz="3399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moth</a:t>
            </a:r>
            <a:r>
              <a:rPr lang="cs-CZ" sz="3399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/ </a:t>
            </a:r>
            <a:r>
              <a:rPr lang="cs-CZ" sz="3399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butterfly</a:t>
            </a:r>
            <a:r>
              <a:rPr lang="en-US" sz="3399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.</a:t>
            </a:r>
            <a:endParaRPr lang="en-US" sz="3399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algn="l">
              <a:lnSpc>
                <a:spcPts val="3399"/>
              </a:lnSpc>
            </a:pPr>
            <a:endParaRPr lang="en-US" sz="3399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734059" lvl="1" indent="-367030" algn="l">
              <a:lnSpc>
                <a:spcPts val="3399"/>
              </a:lnSpc>
              <a:buFont typeface="Arial"/>
              <a:buChar char="•"/>
            </a:pPr>
            <a:r>
              <a:rPr lang="en-US" sz="3399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 has beautiful wings</a:t>
            </a:r>
            <a:r>
              <a:rPr lang="en-US" sz="3399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.</a:t>
            </a:r>
            <a:endParaRPr lang="en-US" sz="3399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algn="l">
              <a:lnSpc>
                <a:spcPts val="3399"/>
              </a:lnSpc>
            </a:pPr>
            <a:endParaRPr lang="en-US" sz="3399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734059" lvl="1" indent="-367030" algn="l">
              <a:lnSpc>
                <a:spcPts val="3399"/>
              </a:lnSpc>
              <a:buFont typeface="Arial"/>
              <a:buChar char="•"/>
            </a:pPr>
            <a:r>
              <a:rPr lang="en-US" sz="3399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 is one of the </a:t>
            </a:r>
            <a:r>
              <a:rPr lang="cs-CZ" sz="3399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bigge</a:t>
            </a:r>
            <a:r>
              <a:rPr lang="en-US" sz="3399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st</a:t>
            </a:r>
            <a:r>
              <a:rPr lang="en-US" sz="3399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en-US" sz="3399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moths in Europe.</a:t>
            </a:r>
          </a:p>
          <a:p>
            <a:pPr algn="ctr">
              <a:lnSpc>
                <a:spcPts val="3399"/>
              </a:lnSpc>
            </a:pPr>
            <a:endParaRPr lang="en-US" sz="3399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algn="ctr">
              <a:lnSpc>
                <a:spcPts val="3399"/>
              </a:lnSpc>
            </a:pPr>
            <a:endParaRPr lang="en-US" sz="3399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</p:txBody>
      </p:sp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78" t="40531" b="36742"/>
          <a:stretch/>
        </p:blipFill>
        <p:spPr>
          <a:xfrm rot="1003346">
            <a:off x="12469589" y="347191"/>
            <a:ext cx="6901030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74108" y="4182749"/>
            <a:ext cx="5212532" cy="39566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2860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8518" b="-6851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9493595" y="4862012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229280">
            <a:off x="-914235" y="6926039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229280">
            <a:off x="203672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35820" y="896122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5" y="0"/>
                </a:lnTo>
                <a:lnTo>
                  <a:pt x="27193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145442" flipH="1">
            <a:off x="15152763" y="7342576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8"/>
                </a:lnTo>
                <a:lnTo>
                  <a:pt x="4100110" y="5888848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647853" flipH="1">
            <a:off x="1258739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4647116" y="8817437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4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4" y="4114800"/>
                </a:lnTo>
                <a:lnTo>
                  <a:pt x="271930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702298" y="-12771494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9570719">
            <a:off x="15267159" y="-2763618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9570719">
            <a:off x="12316198" y="-4086540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0800000">
            <a:off x="14597910" y="-3024752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4" y="0"/>
                </a:lnTo>
                <a:lnTo>
                  <a:pt x="27193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9654557" flipH="1">
            <a:off x="-1129908" y="-2740887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-10152146" flipH="1">
            <a:off x="1435459" y="-3647272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09" y="0"/>
                </a:moveTo>
                <a:lnTo>
                  <a:pt x="0" y="0"/>
                </a:lnTo>
                <a:lnTo>
                  <a:pt x="0" y="5888848"/>
                </a:lnTo>
                <a:lnTo>
                  <a:pt x="4100109" y="5888848"/>
                </a:lnTo>
                <a:lnTo>
                  <a:pt x="4100109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10800000" flipH="1">
            <a:off x="756545" y="-244170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5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5" y="4114800"/>
                </a:lnTo>
                <a:lnTo>
                  <a:pt x="2719305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2994623" y="8961220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0"/>
                </a:moveTo>
                <a:lnTo>
                  <a:pt x="2962939" y="0"/>
                </a:lnTo>
                <a:lnTo>
                  <a:pt x="2962939" y="2133316"/>
                </a:lnTo>
                <a:lnTo>
                  <a:pt x="0" y="213331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2495473" y="8885304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0"/>
                </a:moveTo>
                <a:lnTo>
                  <a:pt x="0" y="0"/>
                </a:lnTo>
                <a:lnTo>
                  <a:pt x="0" y="2133316"/>
                </a:lnTo>
                <a:lnTo>
                  <a:pt x="2962939" y="2133316"/>
                </a:lnTo>
                <a:lnTo>
                  <a:pt x="2962939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flipH="1" flipV="1">
            <a:off x="2495473" y="-863122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2133317"/>
                </a:moveTo>
                <a:lnTo>
                  <a:pt x="0" y="2133317"/>
                </a:lnTo>
                <a:lnTo>
                  <a:pt x="0" y="0"/>
                </a:lnTo>
                <a:lnTo>
                  <a:pt x="2962939" y="0"/>
                </a:lnTo>
                <a:lnTo>
                  <a:pt x="2962939" y="2133317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flipV="1">
            <a:off x="12994623" y="-702848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2133316"/>
                </a:moveTo>
                <a:lnTo>
                  <a:pt x="2962939" y="2133316"/>
                </a:lnTo>
                <a:lnTo>
                  <a:pt x="2962939" y="0"/>
                </a:lnTo>
                <a:lnTo>
                  <a:pt x="0" y="0"/>
                </a:lnTo>
                <a:lnTo>
                  <a:pt x="0" y="2133316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2427991" y="1584520"/>
            <a:ext cx="13529570" cy="1143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51"/>
              </a:lnSpc>
            </a:pPr>
            <a:r>
              <a:rPr lang="en-US" sz="9585">
                <a:solidFill>
                  <a:srgbClr val="173D17"/>
                </a:solidFill>
                <a:latin typeface="Girassol"/>
                <a:ea typeface="Girassol"/>
                <a:cs typeface="Girassol"/>
                <a:sym typeface="Girassol"/>
              </a:rPr>
              <a:t> WHAT DOES IT LOOK LIKE?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92754" y="3441065"/>
            <a:ext cx="9841846" cy="40395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endParaRPr lang="cs-CZ" sz="3200" dirty="0" smtClean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690881" lvl="1" indent="-345440">
              <a:lnSpc>
                <a:spcPts val="4480"/>
              </a:lnSpc>
              <a:buFont typeface="Arial"/>
              <a:buChar char="•"/>
            </a:pPr>
            <a:r>
              <a:rPr lang="cs-CZ" sz="3200" dirty="0" err="1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</a:t>
            </a:r>
            <a:r>
              <a:rPr lang="cs-CZ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cs-CZ" sz="3200" dirty="0" err="1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is</a:t>
            </a:r>
            <a:r>
              <a:rPr lang="cs-CZ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big as my hand.</a:t>
            </a: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345441" lvl="1" algn="l">
              <a:lnSpc>
                <a:spcPts val="4480"/>
              </a:lnSpc>
            </a:pPr>
            <a:endParaRPr lang="cs-CZ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has b</a:t>
            </a:r>
            <a:r>
              <a:rPr lang="en-US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ig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wings with brown and white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colours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.</a:t>
            </a: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algn="l">
              <a:lnSpc>
                <a:spcPts val="448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Wings look 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like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a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painted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picture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.</a:t>
            </a: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algn="ctr">
              <a:lnSpc>
                <a:spcPts val="448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</p:txBody>
      </p:sp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8"/>
          <a:srcRect l="11973"/>
          <a:stretch/>
        </p:blipFill>
        <p:spPr>
          <a:xfrm>
            <a:off x="10210800" y="2893855"/>
            <a:ext cx="7684904" cy="65476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8518" b="-6851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9493595" y="4862012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229280">
            <a:off x="-914235" y="6926039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229280">
            <a:off x="203672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35820" y="896122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5" y="0"/>
                </a:lnTo>
                <a:lnTo>
                  <a:pt x="27193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145442" flipH="1">
            <a:off x="15152763" y="7342576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8"/>
                </a:lnTo>
                <a:lnTo>
                  <a:pt x="4100110" y="5888848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647853" flipH="1">
            <a:off x="1258739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4647116" y="8817437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4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4" y="4114800"/>
                </a:lnTo>
                <a:lnTo>
                  <a:pt x="271930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702298" y="-12771494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9570719">
            <a:off x="15267159" y="-2763618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9570719">
            <a:off x="12316198" y="-4086540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0800000">
            <a:off x="14597910" y="-3024752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4" y="0"/>
                </a:lnTo>
                <a:lnTo>
                  <a:pt x="27193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9654557" flipH="1">
            <a:off x="-1129908" y="-2740887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-10152146" flipH="1">
            <a:off x="1435459" y="-3647272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09" y="0"/>
                </a:moveTo>
                <a:lnTo>
                  <a:pt x="0" y="0"/>
                </a:lnTo>
                <a:lnTo>
                  <a:pt x="0" y="5888848"/>
                </a:lnTo>
                <a:lnTo>
                  <a:pt x="4100109" y="5888848"/>
                </a:lnTo>
                <a:lnTo>
                  <a:pt x="4100109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10800000" flipH="1">
            <a:off x="756545" y="-244170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5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5" y="4114800"/>
                </a:lnTo>
                <a:lnTo>
                  <a:pt x="2719305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2994623" y="8961220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0"/>
                </a:moveTo>
                <a:lnTo>
                  <a:pt x="2962939" y="0"/>
                </a:lnTo>
                <a:lnTo>
                  <a:pt x="2962939" y="2133316"/>
                </a:lnTo>
                <a:lnTo>
                  <a:pt x="0" y="213331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2495473" y="8885304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0"/>
                </a:moveTo>
                <a:lnTo>
                  <a:pt x="0" y="0"/>
                </a:lnTo>
                <a:lnTo>
                  <a:pt x="0" y="2133316"/>
                </a:lnTo>
                <a:lnTo>
                  <a:pt x="2962939" y="2133316"/>
                </a:lnTo>
                <a:lnTo>
                  <a:pt x="2962939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flipH="1" flipV="1">
            <a:off x="2495473" y="-863122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2133317"/>
                </a:moveTo>
                <a:lnTo>
                  <a:pt x="0" y="2133317"/>
                </a:lnTo>
                <a:lnTo>
                  <a:pt x="0" y="0"/>
                </a:lnTo>
                <a:lnTo>
                  <a:pt x="2962939" y="0"/>
                </a:lnTo>
                <a:lnTo>
                  <a:pt x="2962939" y="2133317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flipV="1">
            <a:off x="12994623" y="-702848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2133316"/>
                </a:moveTo>
                <a:lnTo>
                  <a:pt x="2962939" y="2133316"/>
                </a:lnTo>
                <a:lnTo>
                  <a:pt x="2962939" y="0"/>
                </a:lnTo>
                <a:lnTo>
                  <a:pt x="0" y="0"/>
                </a:lnTo>
                <a:lnTo>
                  <a:pt x="0" y="2133316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3218589" y="1584520"/>
            <a:ext cx="11850822" cy="1143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51"/>
              </a:lnSpc>
            </a:pPr>
            <a:r>
              <a:rPr lang="en-US" sz="9585">
                <a:solidFill>
                  <a:srgbClr val="173D17"/>
                </a:solidFill>
                <a:latin typeface="Girassol"/>
                <a:ea typeface="Girassol"/>
                <a:cs typeface="Girassol"/>
                <a:sym typeface="Girassol"/>
              </a:rPr>
              <a:t>WHERE DOES IT LIVE?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56545" y="3486294"/>
            <a:ext cx="9247783" cy="4578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 lives on trees and bushes.</a:t>
            </a:r>
          </a:p>
          <a:p>
            <a:pPr algn="l">
              <a:lnSpc>
                <a:spcPts val="448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 likes 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Tree </a:t>
            </a: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of 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Heaven</a:t>
            </a:r>
            <a:r>
              <a:rPr lang="cs-CZ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or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Privet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leaves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.</a:t>
            </a: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algn="l">
              <a:lnSpc>
                <a:spcPts val="448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 lives in Asia and also in Europe.</a:t>
            </a:r>
          </a:p>
          <a:p>
            <a:pPr algn="l">
              <a:lnSpc>
                <a:spcPts val="448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 likes to 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fly </a:t>
            </a: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during the night.</a:t>
            </a:r>
          </a:p>
          <a:p>
            <a:pPr algn="l">
              <a:lnSpc>
                <a:spcPts val="448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</p:txBody>
      </p:sp>
      <p:pic>
        <p:nvPicPr>
          <p:cNvPr id="23" name="Obrázek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3157" y="2775234"/>
            <a:ext cx="5403654" cy="71767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8518" b="-6851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9493595" y="4862012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229280">
            <a:off x="-914235" y="6926039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229280">
            <a:off x="203672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35820" y="896122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5" y="0"/>
                </a:lnTo>
                <a:lnTo>
                  <a:pt x="27193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145442" flipH="1">
            <a:off x="15152763" y="7342576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8"/>
                </a:lnTo>
                <a:lnTo>
                  <a:pt x="4100110" y="5888848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647853" flipH="1">
            <a:off x="1258739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4647116" y="8817437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4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4" y="4114800"/>
                </a:lnTo>
                <a:lnTo>
                  <a:pt x="271930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702298" y="-12771494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9570719">
            <a:off x="15267159" y="-2763618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9570719">
            <a:off x="12316198" y="-4086540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0800000">
            <a:off x="14597910" y="-3024752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4" y="0"/>
                </a:lnTo>
                <a:lnTo>
                  <a:pt x="27193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9654557" flipH="1">
            <a:off x="-1129908" y="-2740887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-10152146" flipH="1">
            <a:off x="1435459" y="-3647272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09" y="0"/>
                </a:moveTo>
                <a:lnTo>
                  <a:pt x="0" y="0"/>
                </a:lnTo>
                <a:lnTo>
                  <a:pt x="0" y="5888848"/>
                </a:lnTo>
                <a:lnTo>
                  <a:pt x="4100109" y="5888848"/>
                </a:lnTo>
                <a:lnTo>
                  <a:pt x="4100109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10800000" flipH="1">
            <a:off x="756545" y="-244170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5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5" y="4114800"/>
                </a:lnTo>
                <a:lnTo>
                  <a:pt x="2719305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2994623" y="8961220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0"/>
                </a:moveTo>
                <a:lnTo>
                  <a:pt x="2962939" y="0"/>
                </a:lnTo>
                <a:lnTo>
                  <a:pt x="2962939" y="2133316"/>
                </a:lnTo>
                <a:lnTo>
                  <a:pt x="0" y="213331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2495473" y="8885304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0"/>
                </a:moveTo>
                <a:lnTo>
                  <a:pt x="0" y="0"/>
                </a:lnTo>
                <a:lnTo>
                  <a:pt x="0" y="2133316"/>
                </a:lnTo>
                <a:lnTo>
                  <a:pt x="2962939" y="2133316"/>
                </a:lnTo>
                <a:lnTo>
                  <a:pt x="2962939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flipH="1" flipV="1">
            <a:off x="2495473" y="-863122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2133317"/>
                </a:moveTo>
                <a:lnTo>
                  <a:pt x="0" y="2133317"/>
                </a:lnTo>
                <a:lnTo>
                  <a:pt x="0" y="0"/>
                </a:lnTo>
                <a:lnTo>
                  <a:pt x="2962939" y="0"/>
                </a:lnTo>
                <a:lnTo>
                  <a:pt x="2962939" y="2133317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flipV="1">
            <a:off x="12994623" y="-702848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2133316"/>
                </a:moveTo>
                <a:lnTo>
                  <a:pt x="2962939" y="2133316"/>
                </a:lnTo>
                <a:lnTo>
                  <a:pt x="2962939" y="0"/>
                </a:lnTo>
                <a:lnTo>
                  <a:pt x="0" y="0"/>
                </a:lnTo>
                <a:lnTo>
                  <a:pt x="0" y="2133316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5737820" y="803138"/>
            <a:ext cx="7256803" cy="1143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51"/>
              </a:lnSpc>
            </a:pPr>
            <a:r>
              <a:rPr lang="en-US" sz="9585">
                <a:solidFill>
                  <a:srgbClr val="173D17"/>
                </a:solidFill>
                <a:latin typeface="Girassol"/>
                <a:ea typeface="Girassol"/>
                <a:cs typeface="Girassol"/>
                <a:sym typeface="Girassol"/>
              </a:rPr>
              <a:t>LIFE CYCLE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517975" y="4308438"/>
            <a:ext cx="3665360" cy="2785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Egg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Caterpillar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Cocoon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Moth </a:t>
            </a:r>
          </a:p>
          <a:p>
            <a:pPr algn="l">
              <a:lnSpc>
                <a:spcPts val="4480"/>
              </a:lnSpc>
            </a:pPr>
            <a:endParaRPr lang="en-US" sz="320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</p:txBody>
      </p:sp>
      <p:pic>
        <p:nvPicPr>
          <p:cNvPr id="23" name="Obrázek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662" y="2053951"/>
            <a:ext cx="8728446" cy="6546335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29" t="26515" r="829" b="37879"/>
          <a:stretch/>
        </p:blipFill>
        <p:spPr>
          <a:xfrm>
            <a:off x="12278378" y="3427865"/>
            <a:ext cx="7573383" cy="3581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8518" b="-6851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9493595" y="4862012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229280">
            <a:off x="-914235" y="6926039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229280">
            <a:off x="203672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35820" y="896122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5" y="0"/>
                </a:lnTo>
                <a:lnTo>
                  <a:pt x="27193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145442" flipH="1">
            <a:off x="15152763" y="7342576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8"/>
                </a:lnTo>
                <a:lnTo>
                  <a:pt x="4100110" y="5888848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647853" flipH="1">
            <a:off x="1258739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4647116" y="8817437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4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4" y="4114800"/>
                </a:lnTo>
                <a:lnTo>
                  <a:pt x="271930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702298" y="-12579917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9570719">
            <a:off x="15267159" y="-2763618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9570719">
            <a:off x="12316198" y="-4086540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0800000">
            <a:off x="14597910" y="-3024752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4" y="0"/>
                </a:lnTo>
                <a:lnTo>
                  <a:pt x="27193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9654557" flipH="1">
            <a:off x="-1129908" y="-2740887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-10152146" flipH="1">
            <a:off x="1435459" y="-3647272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09" y="0"/>
                </a:moveTo>
                <a:lnTo>
                  <a:pt x="0" y="0"/>
                </a:lnTo>
                <a:lnTo>
                  <a:pt x="0" y="5888848"/>
                </a:lnTo>
                <a:lnTo>
                  <a:pt x="4100109" y="5888848"/>
                </a:lnTo>
                <a:lnTo>
                  <a:pt x="4100109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10800000" flipH="1">
            <a:off x="756545" y="-244170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5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5" y="4114800"/>
                </a:lnTo>
                <a:lnTo>
                  <a:pt x="2719305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2994623" y="8961220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0"/>
                </a:moveTo>
                <a:lnTo>
                  <a:pt x="2962939" y="0"/>
                </a:lnTo>
                <a:lnTo>
                  <a:pt x="2962939" y="2133316"/>
                </a:lnTo>
                <a:lnTo>
                  <a:pt x="0" y="213331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2495473" y="8885304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0"/>
                </a:moveTo>
                <a:lnTo>
                  <a:pt x="0" y="0"/>
                </a:lnTo>
                <a:lnTo>
                  <a:pt x="0" y="2133316"/>
                </a:lnTo>
                <a:lnTo>
                  <a:pt x="2962939" y="2133316"/>
                </a:lnTo>
                <a:lnTo>
                  <a:pt x="2962939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flipH="1" flipV="1">
            <a:off x="2495473" y="-863122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2133317"/>
                </a:moveTo>
                <a:lnTo>
                  <a:pt x="0" y="2133317"/>
                </a:lnTo>
                <a:lnTo>
                  <a:pt x="0" y="0"/>
                </a:lnTo>
                <a:lnTo>
                  <a:pt x="2962939" y="0"/>
                </a:lnTo>
                <a:lnTo>
                  <a:pt x="2962939" y="2133317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flipV="1">
            <a:off x="12994623" y="-702848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2133316"/>
                </a:moveTo>
                <a:lnTo>
                  <a:pt x="2962939" y="2133316"/>
                </a:lnTo>
                <a:lnTo>
                  <a:pt x="2962939" y="0"/>
                </a:lnTo>
                <a:lnTo>
                  <a:pt x="0" y="0"/>
                </a:lnTo>
                <a:lnTo>
                  <a:pt x="0" y="2133316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5737820" y="1016081"/>
            <a:ext cx="7256803" cy="1143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51"/>
              </a:lnSpc>
            </a:pPr>
            <a:r>
              <a:rPr lang="en-US" sz="9585">
                <a:solidFill>
                  <a:srgbClr val="173D17"/>
                </a:solidFill>
                <a:latin typeface="Girassol"/>
                <a:ea typeface="Girassol"/>
                <a:cs typeface="Girassol"/>
                <a:sym typeface="Girassol"/>
              </a:rPr>
              <a:t>CATERPILLAR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20147" y="3554923"/>
            <a:ext cx="5696963" cy="40395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The caterpillar is green.</a:t>
            </a:r>
          </a:p>
          <a:p>
            <a:pPr algn="l">
              <a:lnSpc>
                <a:spcPts val="448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 eats leaves.</a:t>
            </a:r>
          </a:p>
          <a:p>
            <a:pPr algn="l">
              <a:lnSpc>
                <a:spcPts val="448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 grows very fast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.</a:t>
            </a:r>
            <a:endParaRPr lang="cs-CZ" sz="3200" dirty="0" smtClean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345441" lvl="1" algn="l">
              <a:lnSpc>
                <a:spcPts val="448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algn="l">
              <a:lnSpc>
                <a:spcPts val="448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</p:txBody>
      </p:sp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30" b="24427"/>
          <a:stretch/>
        </p:blipFill>
        <p:spPr>
          <a:xfrm>
            <a:off x="7037743" y="4230727"/>
            <a:ext cx="10058400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8518" b="-6851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9493595" y="4991100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229280">
            <a:off x="-914235" y="6926039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229280">
            <a:off x="203672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35820" y="896122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5" y="0"/>
                </a:lnTo>
                <a:lnTo>
                  <a:pt x="27193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145442" flipH="1">
            <a:off x="15152763" y="7342576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8"/>
                </a:lnTo>
                <a:lnTo>
                  <a:pt x="4100110" y="5888848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647853" flipH="1">
            <a:off x="1258739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4647116" y="8817437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4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4" y="4114800"/>
                </a:lnTo>
                <a:lnTo>
                  <a:pt x="271930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702298" y="-12771494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9570719">
            <a:off x="15267159" y="-2763618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9570719">
            <a:off x="12316198" y="-4086540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0800000">
            <a:off x="14597910" y="-3024752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4" y="0"/>
                </a:lnTo>
                <a:lnTo>
                  <a:pt x="27193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9654557" flipH="1">
            <a:off x="-1129908" y="-2740887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-10152146" flipH="1">
            <a:off x="1435459" y="-3647272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09" y="0"/>
                </a:moveTo>
                <a:lnTo>
                  <a:pt x="0" y="0"/>
                </a:lnTo>
                <a:lnTo>
                  <a:pt x="0" y="5888848"/>
                </a:lnTo>
                <a:lnTo>
                  <a:pt x="4100109" y="5888848"/>
                </a:lnTo>
                <a:lnTo>
                  <a:pt x="4100109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10800000" flipH="1">
            <a:off x="756545" y="-244170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5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5" y="4114800"/>
                </a:lnTo>
                <a:lnTo>
                  <a:pt x="2719305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2994623" y="8961220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0"/>
                </a:moveTo>
                <a:lnTo>
                  <a:pt x="2962939" y="0"/>
                </a:lnTo>
                <a:lnTo>
                  <a:pt x="2962939" y="2133316"/>
                </a:lnTo>
                <a:lnTo>
                  <a:pt x="0" y="213331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2495473" y="8885304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0"/>
                </a:moveTo>
                <a:lnTo>
                  <a:pt x="0" y="0"/>
                </a:lnTo>
                <a:lnTo>
                  <a:pt x="0" y="2133316"/>
                </a:lnTo>
                <a:lnTo>
                  <a:pt x="2962939" y="2133316"/>
                </a:lnTo>
                <a:lnTo>
                  <a:pt x="2962939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flipH="1" flipV="1">
            <a:off x="2495473" y="-863122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2133317"/>
                </a:moveTo>
                <a:lnTo>
                  <a:pt x="0" y="2133317"/>
                </a:lnTo>
                <a:lnTo>
                  <a:pt x="0" y="0"/>
                </a:lnTo>
                <a:lnTo>
                  <a:pt x="2962939" y="0"/>
                </a:lnTo>
                <a:lnTo>
                  <a:pt x="2962939" y="2133317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flipV="1">
            <a:off x="12994623" y="-702848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2133316"/>
                </a:moveTo>
                <a:lnTo>
                  <a:pt x="2962939" y="2133316"/>
                </a:lnTo>
                <a:lnTo>
                  <a:pt x="2962939" y="0"/>
                </a:lnTo>
                <a:lnTo>
                  <a:pt x="0" y="0"/>
                </a:lnTo>
                <a:lnTo>
                  <a:pt x="0" y="2133316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4025255" y="1342116"/>
            <a:ext cx="10612197" cy="1143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51"/>
              </a:lnSpc>
            </a:pPr>
            <a:r>
              <a:rPr lang="en-US" sz="9585">
                <a:solidFill>
                  <a:srgbClr val="173D17"/>
                </a:solidFill>
                <a:latin typeface="Girassol"/>
                <a:ea typeface="Girassol"/>
                <a:cs typeface="Girassol"/>
                <a:sym typeface="Girassol"/>
              </a:rPr>
              <a:t>WHAT DOES IT EAT?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56544" y="3336857"/>
            <a:ext cx="13054122" cy="3693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90881" lvl="1" indent="-345440" algn="l">
              <a:lnSpc>
                <a:spcPct val="200000"/>
              </a:lnSpc>
              <a:buFont typeface="Arial"/>
              <a:buChar char="•"/>
            </a:pP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Caterpillars eat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leaves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from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Tree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of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Heaven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or Privet 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leaves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.</a:t>
            </a: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690881" lvl="1" indent="-345440" algn="l">
              <a:lnSpc>
                <a:spcPct val="200000"/>
              </a:lnSpc>
              <a:buFont typeface="Arial"/>
              <a:buChar char="•"/>
            </a:pP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Adult 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moths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/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butterflies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do not eat.</a:t>
            </a:r>
          </a:p>
          <a:p>
            <a:pPr marL="690881" lvl="1" indent="-345440" algn="l">
              <a:lnSpc>
                <a:spcPct val="200000"/>
              </a:lnSpc>
              <a:buFont typeface="Arial"/>
              <a:buChar char="•"/>
            </a:pP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They live only a short 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time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(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one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or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two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weeks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).</a:t>
            </a: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algn="l">
              <a:lnSpc>
                <a:spcPct val="15000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</p:txBody>
      </p:sp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8"/>
          <a:srcRect l="-2343" t="26526" r="2343" b="-1730"/>
          <a:stretch/>
        </p:blipFill>
        <p:spPr>
          <a:xfrm>
            <a:off x="10632495" y="4519645"/>
            <a:ext cx="5401524" cy="54009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8518" b="-6851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9493595" y="4862012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229280">
            <a:off x="-914235" y="6926039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229280">
            <a:off x="203672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35820" y="896122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5" y="0"/>
                </a:lnTo>
                <a:lnTo>
                  <a:pt x="27193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145442" flipH="1">
            <a:off x="15152763" y="7342576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8"/>
                </a:lnTo>
                <a:lnTo>
                  <a:pt x="4100110" y="5888848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647853" flipH="1">
            <a:off x="1258739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4647116" y="8817437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4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4" y="4114800"/>
                </a:lnTo>
                <a:lnTo>
                  <a:pt x="271930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702298" y="-12771494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9570719">
            <a:off x="15267159" y="-2763618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9570719">
            <a:off x="12316198" y="-4086540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0800000">
            <a:off x="14597910" y="-3024752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4" y="0"/>
                </a:lnTo>
                <a:lnTo>
                  <a:pt x="27193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9654557" flipH="1">
            <a:off x="-1129908" y="-2740887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-10152146" flipH="1">
            <a:off x="1435459" y="-3647272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09" y="0"/>
                </a:moveTo>
                <a:lnTo>
                  <a:pt x="0" y="0"/>
                </a:lnTo>
                <a:lnTo>
                  <a:pt x="0" y="5888848"/>
                </a:lnTo>
                <a:lnTo>
                  <a:pt x="4100109" y="5888848"/>
                </a:lnTo>
                <a:lnTo>
                  <a:pt x="4100109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10800000" flipH="1">
            <a:off x="756545" y="-244170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5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5" y="4114800"/>
                </a:lnTo>
                <a:lnTo>
                  <a:pt x="2719305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2994623" y="8961220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0"/>
                </a:moveTo>
                <a:lnTo>
                  <a:pt x="2962939" y="0"/>
                </a:lnTo>
                <a:lnTo>
                  <a:pt x="2962939" y="2133316"/>
                </a:lnTo>
                <a:lnTo>
                  <a:pt x="0" y="213331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2495473" y="8885304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0"/>
                </a:moveTo>
                <a:lnTo>
                  <a:pt x="0" y="0"/>
                </a:lnTo>
                <a:lnTo>
                  <a:pt x="0" y="2133316"/>
                </a:lnTo>
                <a:lnTo>
                  <a:pt x="2962939" y="2133316"/>
                </a:lnTo>
                <a:lnTo>
                  <a:pt x="2962939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flipH="1" flipV="1">
            <a:off x="2495473" y="-863122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2133317"/>
                </a:moveTo>
                <a:lnTo>
                  <a:pt x="0" y="2133317"/>
                </a:lnTo>
                <a:lnTo>
                  <a:pt x="0" y="0"/>
                </a:lnTo>
                <a:lnTo>
                  <a:pt x="2962939" y="0"/>
                </a:lnTo>
                <a:lnTo>
                  <a:pt x="2962939" y="2133317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flipV="1">
            <a:off x="12994623" y="-702848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2133316"/>
                </a:moveTo>
                <a:lnTo>
                  <a:pt x="2962939" y="2133316"/>
                </a:lnTo>
                <a:lnTo>
                  <a:pt x="2962939" y="0"/>
                </a:lnTo>
                <a:lnTo>
                  <a:pt x="0" y="0"/>
                </a:lnTo>
                <a:lnTo>
                  <a:pt x="0" y="2133316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3475850" y="1584520"/>
            <a:ext cx="11850822" cy="1143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51"/>
              </a:lnSpc>
            </a:pPr>
            <a:r>
              <a:rPr lang="en-US" sz="9585" dirty="0">
                <a:solidFill>
                  <a:srgbClr val="173D17"/>
                </a:solidFill>
                <a:latin typeface="Girassol"/>
                <a:ea typeface="Girassol"/>
                <a:cs typeface="Girassol"/>
                <a:sym typeface="Girassol"/>
              </a:rPr>
              <a:t>WHY IS IT IMPORTANT?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559461" y="4007052"/>
            <a:ext cx="8841799" cy="40395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 helps us learn about insects.</a:t>
            </a:r>
          </a:p>
          <a:p>
            <a:pPr algn="l">
              <a:lnSpc>
                <a:spcPts val="448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 shows how animals grow and </a:t>
            </a:r>
            <a:r>
              <a:rPr lang="en-US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change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.</a:t>
            </a:r>
          </a:p>
          <a:p>
            <a:pPr marL="345441" lvl="1" algn="l">
              <a:lnSpc>
                <a:spcPts val="4480"/>
              </a:lnSpc>
            </a:pPr>
            <a:endParaRPr lang="cs-CZ" sz="3200" dirty="0" smtClean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It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helps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us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 to love </a:t>
            </a:r>
            <a:r>
              <a:rPr lang="cs-CZ" sz="3200" dirty="0" err="1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nature</a:t>
            </a:r>
            <a:r>
              <a:rPr lang="cs-CZ" sz="3200" dirty="0" smtClean="0">
                <a:solidFill>
                  <a:srgbClr val="173D17"/>
                </a:solidFill>
                <a:latin typeface="Noto Sans"/>
                <a:ea typeface="Noto Sans"/>
                <a:cs typeface="Noto Sans"/>
                <a:sym typeface="Noto Sans"/>
              </a:rPr>
              <a:t>.</a:t>
            </a: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345441" lvl="1" algn="l">
              <a:lnSpc>
                <a:spcPts val="448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algn="l">
              <a:lnSpc>
                <a:spcPts val="4480"/>
              </a:lnSpc>
            </a:pPr>
            <a:endParaRPr lang="en-US" sz="3200" dirty="0">
              <a:solidFill>
                <a:srgbClr val="173D17"/>
              </a:solidFill>
              <a:latin typeface="Noto Sans"/>
              <a:ea typeface="Noto Sans"/>
              <a:cs typeface="Noto Sans"/>
              <a:sym typeface="Noto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8518" b="-6851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9493595" y="4862012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229280">
            <a:off x="-914235" y="6926039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229280">
            <a:off x="203672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35820" y="896122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5" y="0"/>
                </a:lnTo>
                <a:lnTo>
                  <a:pt x="271930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145442" flipH="1">
            <a:off x="15152763" y="7342576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8"/>
                </a:lnTo>
                <a:lnTo>
                  <a:pt x="4100110" y="5888848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647853" flipH="1">
            <a:off x="12587397" y="8248961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4647116" y="8817437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4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4" y="4114800"/>
                </a:lnTo>
                <a:lnTo>
                  <a:pt x="271930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702298" y="-12771494"/>
            <a:ext cx="16531338" cy="16428017"/>
          </a:xfrm>
          <a:custGeom>
            <a:avLst/>
            <a:gdLst/>
            <a:ahLst/>
            <a:cxnLst/>
            <a:rect l="l" t="t" r="r" b="b"/>
            <a:pathLst>
              <a:path w="16531338" h="16428017">
                <a:moveTo>
                  <a:pt x="0" y="0"/>
                </a:moveTo>
                <a:lnTo>
                  <a:pt x="16531338" y="0"/>
                </a:lnTo>
                <a:lnTo>
                  <a:pt x="16531338" y="16428017"/>
                </a:lnTo>
                <a:lnTo>
                  <a:pt x="0" y="16428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9570719">
            <a:off x="15267159" y="-2763618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9570719">
            <a:off x="12316198" y="-4086540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0" y="0"/>
                </a:moveTo>
                <a:lnTo>
                  <a:pt x="4100110" y="0"/>
                </a:lnTo>
                <a:lnTo>
                  <a:pt x="4100110" y="5888847"/>
                </a:lnTo>
                <a:lnTo>
                  <a:pt x="0" y="58888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0800000">
            <a:off x="14597910" y="-3024752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0" y="0"/>
                </a:moveTo>
                <a:lnTo>
                  <a:pt x="2719304" y="0"/>
                </a:lnTo>
                <a:lnTo>
                  <a:pt x="27193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9654557" flipH="1">
            <a:off x="-1129908" y="-2740887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10" y="0"/>
                </a:moveTo>
                <a:lnTo>
                  <a:pt x="0" y="0"/>
                </a:lnTo>
                <a:lnTo>
                  <a:pt x="0" y="5888847"/>
                </a:lnTo>
                <a:lnTo>
                  <a:pt x="4100110" y="5888847"/>
                </a:lnTo>
                <a:lnTo>
                  <a:pt x="410011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-10152146" flipH="1">
            <a:off x="1435459" y="-3647272"/>
            <a:ext cx="4100110" cy="5888847"/>
          </a:xfrm>
          <a:custGeom>
            <a:avLst/>
            <a:gdLst/>
            <a:ahLst/>
            <a:cxnLst/>
            <a:rect l="l" t="t" r="r" b="b"/>
            <a:pathLst>
              <a:path w="4100110" h="5888847">
                <a:moveTo>
                  <a:pt x="4100109" y="0"/>
                </a:moveTo>
                <a:lnTo>
                  <a:pt x="0" y="0"/>
                </a:lnTo>
                <a:lnTo>
                  <a:pt x="0" y="5888848"/>
                </a:lnTo>
                <a:lnTo>
                  <a:pt x="4100109" y="5888848"/>
                </a:lnTo>
                <a:lnTo>
                  <a:pt x="4100109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10800000" flipH="1">
            <a:off x="756545" y="-2441700"/>
            <a:ext cx="2719305" cy="4114800"/>
          </a:xfrm>
          <a:custGeom>
            <a:avLst/>
            <a:gdLst/>
            <a:ahLst/>
            <a:cxnLst/>
            <a:rect l="l" t="t" r="r" b="b"/>
            <a:pathLst>
              <a:path w="2719305" h="4114800">
                <a:moveTo>
                  <a:pt x="2719305" y="0"/>
                </a:moveTo>
                <a:lnTo>
                  <a:pt x="0" y="0"/>
                </a:lnTo>
                <a:lnTo>
                  <a:pt x="0" y="4114800"/>
                </a:lnTo>
                <a:lnTo>
                  <a:pt x="2719305" y="4114800"/>
                </a:lnTo>
                <a:lnTo>
                  <a:pt x="2719305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2994623" y="8961220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0"/>
                </a:moveTo>
                <a:lnTo>
                  <a:pt x="2962939" y="0"/>
                </a:lnTo>
                <a:lnTo>
                  <a:pt x="2962939" y="2133316"/>
                </a:lnTo>
                <a:lnTo>
                  <a:pt x="0" y="213331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2495473" y="8885304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0"/>
                </a:moveTo>
                <a:lnTo>
                  <a:pt x="0" y="0"/>
                </a:lnTo>
                <a:lnTo>
                  <a:pt x="0" y="2133316"/>
                </a:lnTo>
                <a:lnTo>
                  <a:pt x="2962939" y="2133316"/>
                </a:lnTo>
                <a:lnTo>
                  <a:pt x="2962939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flipH="1" flipV="1">
            <a:off x="2495473" y="-863122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2962939" y="2133317"/>
                </a:moveTo>
                <a:lnTo>
                  <a:pt x="0" y="2133317"/>
                </a:lnTo>
                <a:lnTo>
                  <a:pt x="0" y="0"/>
                </a:lnTo>
                <a:lnTo>
                  <a:pt x="2962939" y="0"/>
                </a:lnTo>
                <a:lnTo>
                  <a:pt x="2962939" y="2133317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flipV="1">
            <a:off x="12994623" y="-702848"/>
            <a:ext cx="2962939" cy="2133316"/>
          </a:xfrm>
          <a:custGeom>
            <a:avLst/>
            <a:gdLst/>
            <a:ahLst/>
            <a:cxnLst/>
            <a:rect l="l" t="t" r="r" b="b"/>
            <a:pathLst>
              <a:path w="2962939" h="2133316">
                <a:moveTo>
                  <a:pt x="0" y="2133316"/>
                </a:moveTo>
                <a:lnTo>
                  <a:pt x="2962939" y="2133316"/>
                </a:lnTo>
                <a:lnTo>
                  <a:pt x="2962939" y="0"/>
                </a:lnTo>
                <a:lnTo>
                  <a:pt x="0" y="0"/>
                </a:lnTo>
                <a:lnTo>
                  <a:pt x="0" y="2133316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4363744" y="3450116"/>
            <a:ext cx="9560513" cy="39963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74"/>
              </a:lnSpc>
            </a:pPr>
            <a:r>
              <a:rPr lang="en-US" sz="17826">
                <a:solidFill>
                  <a:srgbClr val="173D17"/>
                </a:solidFill>
                <a:latin typeface="Girassol"/>
                <a:ea typeface="Girassol"/>
                <a:cs typeface="Girassol"/>
                <a:sym typeface="Girassol"/>
              </a:rPr>
              <a:t>THANK YOU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8" y="-28576"/>
            <a:ext cx="18282583" cy="10287000"/>
          </a:xfrm>
          <a:prstGeom prst="rect">
            <a:avLst/>
          </a:prstGeom>
        </p:spPr>
      </p:pic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4876800" y="647700"/>
            <a:ext cx="8648700" cy="2632074"/>
          </a:xfrm>
        </p:spPr>
        <p:txBody>
          <a:bodyPr>
            <a:normAutofit/>
          </a:bodyPr>
          <a:lstStyle/>
          <a:p>
            <a:r>
              <a:rPr lang="cs-CZ" sz="6000" dirty="0" err="1" smtClean="0">
                <a:solidFill>
                  <a:srgbClr val="173D17"/>
                </a:solidFill>
                <a:latin typeface="Girassol"/>
                <a:sym typeface="Girassol"/>
              </a:rPr>
              <a:t>Resources</a:t>
            </a:r>
            <a:r>
              <a:rPr lang="cs-CZ" sz="6000" dirty="0" smtClean="0">
                <a:solidFill>
                  <a:srgbClr val="173D17"/>
                </a:solidFill>
                <a:latin typeface="Girassol"/>
                <a:sym typeface="Girassol"/>
              </a:rPr>
              <a:t>:</a:t>
            </a:r>
            <a:r>
              <a:rPr lang="cs-CZ" sz="6000" dirty="0">
                <a:solidFill>
                  <a:srgbClr val="173D17"/>
                </a:solidFill>
                <a:latin typeface="Girassol"/>
                <a:sym typeface="Girassol"/>
              </a:rPr>
              <a:t/>
            </a:r>
            <a:br>
              <a:rPr lang="cs-CZ" sz="6000" dirty="0">
                <a:solidFill>
                  <a:srgbClr val="173D17"/>
                </a:solidFill>
                <a:latin typeface="Girassol"/>
                <a:sym typeface="Girassol"/>
              </a:rPr>
            </a:br>
            <a:endParaRPr lang="cs-CZ" sz="60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600200" y="2457450"/>
            <a:ext cx="13716000" cy="3771900"/>
          </a:xfrm>
        </p:spPr>
        <p:txBody>
          <a:bodyPr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1"/>
                </a:solidFill>
              </a:rPr>
              <a:t>https://</a:t>
            </a:r>
            <a:r>
              <a:rPr lang="cs-CZ" dirty="0" smtClean="0">
                <a:solidFill>
                  <a:schemeClr val="tx1"/>
                </a:solidFill>
              </a:rPr>
              <a:t>miniveda.cz/jak-pecovat-o-martinace-pajasanoveho/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https</a:t>
            </a:r>
            <a:r>
              <a:rPr lang="cs-CZ" dirty="0">
                <a:solidFill>
                  <a:schemeClr val="tx1"/>
                </a:solidFill>
              </a:rPr>
              <a:t>://www.chovzvirat.cz/clanek/1008-chov-martinace-pajasanoveho</a:t>
            </a:r>
            <a:r>
              <a:rPr lang="cs-CZ" dirty="0" smtClean="0">
                <a:solidFill>
                  <a:schemeClr val="tx1"/>
                </a:solidFill>
              </a:rPr>
              <a:t>/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1"/>
                </a:solidFill>
              </a:rPr>
              <a:t>f</a:t>
            </a:r>
            <a:r>
              <a:rPr lang="cs-CZ" dirty="0" smtClean="0">
                <a:solidFill>
                  <a:schemeClr val="tx1"/>
                </a:solidFill>
              </a:rPr>
              <a:t>otografie z vlastních zdrojů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2714</TotalTime>
  <Words>220</Words>
  <Application>Microsoft Office PowerPoint</Application>
  <PresentationFormat>Vlastní</PresentationFormat>
  <Paragraphs>57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Girassol</vt:lpstr>
      <vt:lpstr>Arial</vt:lpstr>
      <vt:lpstr>Noto Sans</vt:lpstr>
      <vt:lpstr>Calibri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Resources: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MARTINÁČ PAJASANOVÝ</dc:title>
  <cp:lastModifiedBy>Milan</cp:lastModifiedBy>
  <cp:revision>12</cp:revision>
  <dcterms:created xsi:type="dcterms:W3CDTF">2006-08-16T00:00:00Z</dcterms:created>
  <dcterms:modified xsi:type="dcterms:W3CDTF">2026-04-27T18:13:27Z</dcterms:modified>
  <dc:identifier>DAHGSt1vhuM</dc:identifier>
</cp:coreProperties>
</file>